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5" r:id="rId12"/>
    <p:sldId id="266" r:id="rId13"/>
  </p:sldIdLst>
  <p:sldSz cx="18288000" cy="10287000"/>
  <p:notesSz cx="6858000" cy="9144000"/>
  <p:embeddedFontLst>
    <p:embeddedFont>
      <p:font typeface="Clear Sans Regular Bold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>
        <p:scale>
          <a:sx n="30" d="100"/>
          <a:sy n="30" d="100"/>
        </p:scale>
        <p:origin x="1116" y="2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Wolverine\Downloads\Data%20Mode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Wolverine\Downloads\Data%20Mode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Wolverine\Downloads\Data%20Mode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2400" dirty="0" smtClean="0"/>
              <a:t>Top 5</a:t>
            </a:r>
            <a:r>
              <a:rPr lang="en-IN" sz="2400" baseline="0" dirty="0" smtClean="0"/>
              <a:t> </a:t>
            </a:r>
            <a:r>
              <a:rPr lang="en-IN" sz="2400" baseline="0" dirty="0"/>
              <a:t>Content </a:t>
            </a:r>
            <a:r>
              <a:rPr lang="en-IN" sz="2400" baseline="0" dirty="0" smtClean="0"/>
              <a:t>Categories in Engagement Generation</a:t>
            </a:r>
            <a:endParaRPr lang="en-IN" sz="24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multiLvlStrRef>
              <c:f>Graphs!$A$2:$B$6</c:f>
              <c:multiLvlStrCache>
                <c:ptCount val="5"/>
                <c:lvl>
                  <c:pt idx="0">
                    <c:v>Animals</c:v>
                  </c:pt>
                  <c:pt idx="1">
                    <c:v>science</c:v>
                  </c:pt>
                  <c:pt idx="2">
                    <c:v>healthy eating</c:v>
                  </c:pt>
                  <c:pt idx="3">
                    <c:v>technology</c:v>
                  </c:pt>
                  <c:pt idx="4">
                    <c:v>food</c:v>
                  </c:pt>
                </c:lvl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5</c:v>
                  </c:pt>
                </c:lvl>
              </c:multiLvlStrCache>
            </c:multiLvlStrRef>
          </c:cat>
          <c:val>
            <c:numRef>
              <c:f>Graphs!$C$2:$C$6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970842784"/>
        <c:axId val="-970839520"/>
        <c:axId val="0"/>
      </c:bar3DChart>
      <c:catAx>
        <c:axId val="-970842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70839520"/>
        <c:crosses val="autoZero"/>
        <c:auto val="1"/>
        <c:lblAlgn val="ctr"/>
        <c:lblOffset val="100"/>
        <c:noMultiLvlLbl val="0"/>
      </c:catAx>
      <c:valAx>
        <c:axId val="-970839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70842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/>
              <a:t>Top 5 Content Types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Graphs!$B$19</c:f>
              <c:strCache>
                <c:ptCount val="1"/>
                <c:pt idx="0">
                  <c:v>Total Score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Graphs!$A$20:$A$23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Graphs!$B$20:$B$23</c:f>
              <c:numCache>
                <c:formatCode>General</c:formatCode>
                <c:ptCount val="4"/>
                <c:pt idx="0">
                  <c:v>262838</c:v>
                </c:pt>
                <c:pt idx="1">
                  <c:v>246463</c:v>
                </c:pt>
                <c:pt idx="2">
                  <c:v>238217</c:v>
                </c:pt>
                <c:pt idx="3">
                  <c:v>226127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970847680"/>
        <c:axId val="-970849312"/>
        <c:axId val="0"/>
      </c:bar3DChart>
      <c:catAx>
        <c:axId val="-97084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70849312"/>
        <c:crosses val="autoZero"/>
        <c:auto val="1"/>
        <c:lblAlgn val="ctr"/>
        <c:lblOffset val="100"/>
        <c:noMultiLvlLbl val="0"/>
      </c:catAx>
      <c:valAx>
        <c:axId val="-970849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70847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Top 5 Categories by max. no. of  </a:t>
            </a:r>
            <a:r>
              <a:rPr lang="en-US" dirty="0"/>
              <a:t>Posts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Sheet2!$M$2</c:f>
              <c:strCache>
                <c:ptCount val="1"/>
                <c:pt idx="0">
                  <c:v>No. of Posts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Sheet2!$L$3:$L$7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food</c:v>
                </c:pt>
                <c:pt idx="4">
                  <c:v>technology</c:v>
                </c:pt>
              </c:strCache>
            </c:strRef>
          </c:cat>
          <c:val>
            <c:numRef>
              <c:f>Sheet2!$M$3:$M$7</c:f>
              <c:numCache>
                <c:formatCode>General</c:formatCode>
                <c:ptCount val="5"/>
                <c:pt idx="0">
                  <c:v>1897</c:v>
                </c:pt>
                <c:pt idx="1">
                  <c:v>1796</c:v>
                </c:pt>
                <c:pt idx="2">
                  <c:v>1717</c:v>
                </c:pt>
                <c:pt idx="3">
                  <c:v>1699</c:v>
                </c:pt>
                <c:pt idx="4">
                  <c:v>1698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-936829952"/>
        <c:axId val="-936828320"/>
      </c:barChart>
      <c:catAx>
        <c:axId val="-93682995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36828320"/>
        <c:crosses val="autoZero"/>
        <c:auto val="1"/>
        <c:lblAlgn val="ctr"/>
        <c:lblOffset val="100"/>
        <c:noMultiLvlLbl val="0"/>
      </c:catAx>
      <c:valAx>
        <c:axId val="-936828320"/>
        <c:scaling>
          <c:orientation val="minMax"/>
        </c:scaling>
        <c:delete val="0"/>
        <c:axPos val="t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36829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18204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54259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654002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91741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88249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91572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63242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7546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04991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43052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82224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6.jpeg"/><Relationship Id="rId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5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4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6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Social </a:t>
            </a:r>
          </a:p>
          <a:p>
            <a:pPr algn="ctr">
              <a:lnSpc>
                <a:spcPts val="11059"/>
              </a:lnSpc>
            </a:pPr>
            <a:r>
              <a:rPr lang="en-US" sz="10533" spc="-105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Buzz</a:t>
            </a:r>
            <a:endParaRPr lang="en-US" sz="10533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908864" y="3898035"/>
            <a:ext cx="57652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 Insight into Popular Content Categories</a:t>
            </a:r>
            <a:endParaRPr lang="en-IN" sz="4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065939"/>
              </p:ext>
            </p:extLst>
          </p:nvPr>
        </p:nvGraphicFramePr>
        <p:xfrm>
          <a:off x="2724115" y="1231448"/>
          <a:ext cx="5128831" cy="78159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58957"/>
                <a:gridCol w="2369874"/>
              </a:tblGrid>
              <a:tr h="502780">
                <a:tc>
                  <a:txBody>
                    <a:bodyPr/>
                    <a:lstStyle/>
                    <a:p>
                      <a:pPr algn="l" fontAlgn="b"/>
                      <a:r>
                        <a:rPr lang="en-IN" sz="2800" u="none" strike="noStrike" dirty="0">
                          <a:effectLst/>
                        </a:rPr>
                        <a:t>Category </a:t>
                      </a:r>
                      <a:endParaRPr lang="en-IN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800" u="none" strike="noStrike">
                          <a:effectLst/>
                        </a:rPr>
                        <a:t>No. of Posts</a:t>
                      </a:r>
                      <a:endParaRPr lang="en-IN" sz="2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457073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 dirty="0">
                          <a:effectLst/>
                        </a:rPr>
                        <a:t>Animals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u="none" strike="noStrike" dirty="0">
                          <a:effectLst/>
                        </a:rPr>
                        <a:t>1897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457073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science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u="none" strike="noStrike" dirty="0">
                          <a:effectLst/>
                        </a:rPr>
                        <a:t>1796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457073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healthy eating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u="none" strike="noStrike" dirty="0">
                          <a:effectLst/>
                        </a:rPr>
                        <a:t>1717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457073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food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u="none" strike="noStrike" dirty="0">
                          <a:effectLst/>
                        </a:rPr>
                        <a:t>1699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457073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technology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u="none" strike="noStrike" dirty="0">
                          <a:effectLst/>
                        </a:rPr>
                        <a:t>1698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457073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culture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u="none" strike="noStrike" dirty="0">
                          <a:effectLst/>
                        </a:rPr>
                        <a:t>1676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457073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cooking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u="none" strike="noStrike" dirty="0">
                          <a:effectLst/>
                        </a:rPr>
                        <a:t>1664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457073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travel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u="none" strike="noStrike" dirty="0">
                          <a:effectLst/>
                        </a:rPr>
                        <a:t>1647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457073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soccer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u="none" strike="noStrike" dirty="0">
                          <a:effectLst/>
                        </a:rPr>
                        <a:t>1457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457073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education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u="none" strike="noStrike" dirty="0">
                          <a:effectLst/>
                        </a:rPr>
                        <a:t>1433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457073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fitness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u="none" strike="noStrike" dirty="0">
                          <a:effectLst/>
                        </a:rPr>
                        <a:t>1395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457073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Studying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u="none" strike="noStrike" dirty="0">
                          <a:effectLst/>
                        </a:rPr>
                        <a:t>1352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457073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dogs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u="none" strike="noStrike" dirty="0">
                          <a:effectLst/>
                        </a:rPr>
                        <a:t>1338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457073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tennis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u="none" strike="noStrike" dirty="0">
                          <a:effectLst/>
                        </a:rPr>
                        <a:t>1328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457073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veganism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u="none" strike="noStrike" dirty="0">
                          <a:effectLst/>
                        </a:rPr>
                        <a:t>1248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457073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public speaking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u="none" strike="noStrike" dirty="0">
                          <a:effectLst/>
                        </a:rPr>
                        <a:t>1217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29" name="Chart 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4794937"/>
              </p:ext>
            </p:extLst>
          </p:nvPr>
        </p:nvGraphicFramePr>
        <p:xfrm>
          <a:off x="8460727" y="1685150"/>
          <a:ext cx="9448800" cy="7203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1565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xmlns="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xmlns="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xmlns="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xmlns="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xmlns="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xmlns="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1049000" y="1580430"/>
            <a:ext cx="6705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/>
              <a:t>Posts related to Animal bring the maximum amount of user engagement among the 16 various categories of posts.</a:t>
            </a:r>
            <a:endParaRPr lang="en-IN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11067766" y="4533657"/>
            <a:ext cx="670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/>
              <a:t>Image content brings in the most engagement among other content types.</a:t>
            </a:r>
            <a:endParaRPr lang="en-IN" sz="2800" dirty="0"/>
          </a:p>
        </p:txBody>
      </p:sp>
      <p:sp>
        <p:nvSpPr>
          <p:cNvPr id="27" name="TextBox 26"/>
          <p:cNvSpPr txBox="1"/>
          <p:nvPr/>
        </p:nvSpPr>
        <p:spPr>
          <a:xfrm>
            <a:off x="11067766" y="7227371"/>
            <a:ext cx="670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/>
              <a:t>Posts related to Animals also top the max number of posts posted on the platform.</a:t>
            </a:r>
            <a:endParaRPr lang="en-IN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839200" y="2324100"/>
            <a:ext cx="7086600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 smtClean="0"/>
              <a:t>A deep dive into the data provided by Social Buzz team on its content and reactions by the users of the platform.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 smtClean="0"/>
              <a:t>Cleaning up the data, performing analysis on it to fetch meaningful insights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 smtClean="0"/>
              <a:t>Finding out the top categories of content which is causing the most user engagement.</a:t>
            </a:r>
            <a:endParaRPr lang="en-IN" sz="3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67000" y="5325260"/>
            <a:ext cx="61896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</a:rPr>
              <a:t>Finding the top categories of content causing  maximum user engagement.</a:t>
            </a:r>
            <a:endParaRPr lang="en-IN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3981007" y="1789232"/>
            <a:ext cx="4072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Andrew Fleming (Chief Technical Architect)</a:t>
            </a:r>
            <a:endParaRPr lang="en-IN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14112671" y="4855292"/>
            <a:ext cx="4072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Marcus </a:t>
            </a:r>
            <a:r>
              <a:rPr lang="en-IN" sz="2400" dirty="0" err="1"/>
              <a:t>Rompton</a:t>
            </a:r>
            <a:r>
              <a:rPr lang="en-IN" sz="2400" dirty="0"/>
              <a:t> (Senior Principle)</a:t>
            </a:r>
            <a:endParaRPr lang="en-IN" sz="2400" dirty="0"/>
          </a:p>
        </p:txBody>
      </p:sp>
      <p:sp>
        <p:nvSpPr>
          <p:cNvPr id="34" name="TextBox 33"/>
          <p:cNvSpPr txBox="1"/>
          <p:nvPr/>
        </p:nvSpPr>
        <p:spPr>
          <a:xfrm>
            <a:off x="14293092" y="7892565"/>
            <a:ext cx="4072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Myself (Data Analyst)</a:t>
            </a:r>
            <a:endParaRPr lang="en-IN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168440" y="1475386"/>
            <a:ext cx="7352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</a:rPr>
              <a:t>Getting the data files from the Social Buzz team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984566" y="3268948"/>
            <a:ext cx="7352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</a:rPr>
              <a:t>Understanding the data model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045120" y="4654017"/>
            <a:ext cx="7352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</a:rPr>
              <a:t>Picking up relevant data columns for the analysis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660843" y="6204766"/>
            <a:ext cx="73525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</a:rPr>
              <a:t>Performing data clean up and  validating data quality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425954" y="8114277"/>
            <a:ext cx="64810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</a:rPr>
              <a:t>Performing data analysis of the cleaned data set.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95400" y="2400300"/>
            <a:ext cx="425000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400" dirty="0" smtClean="0"/>
              <a:t>16 different categories of Content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400" dirty="0" smtClean="0"/>
              <a:t>Top 5 categories in terms of engagement are: Animals, Science, Healthy Eating, Tech and Food</a:t>
            </a:r>
            <a:endParaRPr lang="en-IN" sz="3400" dirty="0"/>
          </a:p>
        </p:txBody>
      </p:sp>
      <p:sp>
        <p:nvSpPr>
          <p:cNvPr id="16" name="TextBox 15"/>
          <p:cNvSpPr txBox="1"/>
          <p:nvPr/>
        </p:nvSpPr>
        <p:spPr>
          <a:xfrm>
            <a:off x="6629854" y="2400300"/>
            <a:ext cx="4250003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400" dirty="0" smtClean="0"/>
              <a:t>4 different types of Content : Image, Video, GIF and Audio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400" dirty="0" smtClean="0"/>
              <a:t>Image brings the most engagement</a:t>
            </a:r>
            <a:endParaRPr lang="en-IN" sz="3400" dirty="0"/>
          </a:p>
        </p:txBody>
      </p:sp>
      <p:sp>
        <p:nvSpPr>
          <p:cNvPr id="17" name="TextBox 16"/>
          <p:cNvSpPr txBox="1"/>
          <p:nvPr/>
        </p:nvSpPr>
        <p:spPr>
          <a:xfrm>
            <a:off x="12031449" y="2092021"/>
            <a:ext cx="425000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400" dirty="0" smtClean="0"/>
              <a:t>Top 5 categories of content in terms of number of posts are also the same with slight change in order.</a:t>
            </a:r>
          </a:p>
          <a:p>
            <a:endParaRPr lang="en-IN" sz="3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1366319"/>
              </p:ext>
            </p:extLst>
          </p:nvPr>
        </p:nvGraphicFramePr>
        <p:xfrm>
          <a:off x="2453888" y="1685151"/>
          <a:ext cx="10772589" cy="7946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559940"/>
              </p:ext>
            </p:extLst>
          </p:nvPr>
        </p:nvGraphicFramePr>
        <p:xfrm>
          <a:off x="14554199" y="1899036"/>
          <a:ext cx="3254788" cy="70221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27394"/>
                <a:gridCol w="1627394"/>
              </a:tblGrid>
              <a:tr h="594161">
                <a:tc>
                  <a:txBody>
                    <a:bodyPr/>
                    <a:lstStyle/>
                    <a:p>
                      <a:pPr algn="l" fontAlgn="b"/>
                      <a:r>
                        <a:rPr lang="en-IN" sz="2800" u="none" strike="noStrike" dirty="0">
                          <a:effectLst/>
                        </a:rPr>
                        <a:t>Rank</a:t>
                      </a:r>
                      <a:endParaRPr lang="en-IN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800" u="none" strike="noStrike">
                          <a:effectLst/>
                        </a:rPr>
                        <a:t>Category</a:t>
                      </a:r>
                      <a:endParaRPr lang="en-IN" sz="2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565867"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u="none" strike="noStrike">
                          <a:effectLst/>
                        </a:rPr>
                        <a:t>6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culture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565867"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u="none" strike="noStrike">
                          <a:effectLst/>
                        </a:rPr>
                        <a:t>7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travel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565867"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u="none" strike="noStrike">
                          <a:effectLst/>
                        </a:rPr>
                        <a:t>8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cooking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565867"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u="none" strike="noStrike">
                          <a:effectLst/>
                        </a:rPr>
                        <a:t>9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soccer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594161"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u="none" strike="noStrike">
                          <a:effectLst/>
                        </a:rPr>
                        <a:t>10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education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565867"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u="none" strike="noStrike">
                          <a:effectLst/>
                        </a:rPr>
                        <a:t>11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fitness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565867"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u="none" strike="noStrike">
                          <a:effectLst/>
                        </a:rPr>
                        <a:t>12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Studying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565867"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u="none" strike="noStrike">
                          <a:effectLst/>
                        </a:rPr>
                        <a:t>13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dogs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565867"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u="none" strike="noStrike">
                          <a:effectLst/>
                        </a:rPr>
                        <a:t>14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tennis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565867"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u="none" strike="noStrike">
                          <a:effectLst/>
                        </a:rPr>
                        <a:t>15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>
                          <a:effectLst/>
                        </a:rPr>
                        <a:t>veganism</a:t>
                      </a:r>
                      <a:endParaRPr 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594161">
                <a:tc>
                  <a:txBody>
                    <a:bodyPr/>
                    <a:lstStyle/>
                    <a:p>
                      <a:pPr algn="r" fontAlgn="b"/>
                      <a:r>
                        <a:rPr lang="en-IN" sz="2400" u="none" strike="noStrike" dirty="0">
                          <a:effectLst/>
                        </a:rPr>
                        <a:t>16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u="none" strike="noStrike" dirty="0">
                          <a:effectLst/>
                        </a:rPr>
                        <a:t>public speaking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8794866"/>
              </p:ext>
            </p:extLst>
          </p:nvPr>
        </p:nvGraphicFramePr>
        <p:xfrm>
          <a:off x="2386482" y="1231449"/>
          <a:ext cx="15829028" cy="79965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376</Words>
  <Application>Microsoft Office PowerPoint</Application>
  <PresentationFormat>Custom</PresentationFormat>
  <Paragraphs>131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Clear Sans Regular Bold</vt:lpstr>
      <vt:lpstr>Calibri</vt:lpstr>
      <vt:lpstr>Graphik Regular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Wolverine</cp:lastModifiedBy>
  <cp:revision>14</cp:revision>
  <dcterms:created xsi:type="dcterms:W3CDTF">2006-08-16T00:00:00Z</dcterms:created>
  <dcterms:modified xsi:type="dcterms:W3CDTF">2024-07-25T12:39:32Z</dcterms:modified>
  <dc:identifier>DAEhDyfaYKE</dc:identifier>
</cp:coreProperties>
</file>